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Play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1" roundtripDataSignature="AMtx7mh799aAp67p8uKWtWzmOjdnrxJZ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0BB1000-2C35-4B7E-B66E-E0A7B19CC93E}">
  <a:tblStyle styleId="{40BB1000-2C35-4B7E-B66E-E0A7B19CC93E}" styleName="Table_0">
    <a:wholeTbl>
      <a:tcTxStyle b="off" i="off">
        <a:font>
          <a:latin typeface="Aptos"/>
          <a:ea typeface="Aptos"/>
          <a:cs typeface="Aptos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lay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2" name="Google Shape;17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" name="Google Shape;53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" name="Google Shape;12;p15"/>
          <p:cNvSpPr txBox="1"/>
          <p:nvPr>
            <p:ph idx="12" type="sldNum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2" type="sldNum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17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Arial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Arial"/>
              <a:buNone/>
              <a:defRPr sz="24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Arial"/>
              <a:buNone/>
              <a:defRPr sz="24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Arial"/>
              <a:buNone/>
              <a:defRPr sz="24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Font typeface="Arial"/>
              <a:buNone/>
              <a:defRPr sz="2400">
                <a:solidFill>
                  <a:srgbClr val="757575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7"/>
          <p:cNvSpPr txBox="1"/>
          <p:nvPr>
            <p:ph idx="12" type="sldNum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5" name="Google Shape;25;p1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8"/>
          <p:cNvSpPr txBox="1"/>
          <p:nvPr>
            <p:ph idx="12" type="sldNum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19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sz="24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19"/>
          <p:cNvSpPr txBox="1"/>
          <p:nvPr>
            <p:ph idx="2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19"/>
          <p:cNvSpPr txBox="1"/>
          <p:nvPr>
            <p:ph idx="12" type="sldNum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4" name="Google Shape;34;p20"/>
          <p:cNvSpPr txBox="1"/>
          <p:nvPr>
            <p:ph idx="12" type="sldNum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1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45700" spcFirstLastPara="1" rIns="45700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2" name="Google Shape;42;p22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43" name="Google Shape;43;p22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sz="1200">
                <a:solidFill>
                  <a:srgbClr val="757575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  <a:defRPr b="0" i="0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  <a:defRPr b="0" i="0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  <a:defRPr b="0" i="0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  <a:defRPr b="0" i="0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  <a:defRPr b="0" i="0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  <a:defRPr b="0" i="0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  <a:defRPr b="0" i="0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  <a:defRPr b="0" i="0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Play"/>
              <a:buNone/>
              <a:defRPr b="0" i="0" sz="4400" u="none" cap="none" strike="noStrike">
                <a:solidFill>
                  <a:srgbClr val="000000"/>
                </a:solidFill>
                <a:latin typeface="Play"/>
                <a:ea typeface="Play"/>
                <a:cs typeface="Play"/>
                <a:sym typeface="Play"/>
              </a:defRPr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406400" lvl="2" marL="1371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406400" lvl="3" marL="1828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406400" lvl="4" marL="22860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06400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406400" lvl="6" marL="3200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406400" lvl="7" marL="3657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06400" lvl="8" marL="41148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2" type="sldNum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10" Type="http://schemas.openxmlformats.org/officeDocument/2006/relationships/image" Target="../media/image8.png"/><Relationship Id="rId9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34.png"/><Relationship Id="rId7" Type="http://schemas.openxmlformats.org/officeDocument/2006/relationships/image" Target="../media/image30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10" Type="http://schemas.openxmlformats.org/officeDocument/2006/relationships/image" Target="../media/image8.png"/><Relationship Id="rId9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Relationship Id="rId8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10" Type="http://schemas.openxmlformats.org/officeDocument/2006/relationships/image" Target="../media/image8.png"/><Relationship Id="rId9" Type="http://schemas.openxmlformats.org/officeDocument/2006/relationships/image" Target="../media/image16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/>
          <p:nvPr/>
        </p:nvSpPr>
        <p:spPr>
          <a:xfrm>
            <a:off x="-3" y="0"/>
            <a:ext cx="12192005" cy="6858001"/>
          </a:xfrm>
          <a:prstGeom prst="rect">
            <a:avLst/>
          </a:prstGeom>
          <a:gradFill>
            <a:gsLst>
              <a:gs pos="0">
                <a:srgbClr val="023F44"/>
              </a:gs>
              <a:gs pos="23000">
                <a:srgbClr val="025044"/>
              </a:gs>
              <a:gs pos="69000">
                <a:srgbClr val="023F44"/>
              </a:gs>
              <a:gs pos="97000">
                <a:srgbClr val="023F44"/>
              </a:gs>
              <a:gs pos="100000">
                <a:srgbClr val="023F4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842955" y="4869867"/>
            <a:ext cx="8006316" cy="14096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84BC56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84BC56"/>
                </a:solidFill>
                <a:latin typeface="Arial"/>
                <a:ea typeface="Arial"/>
                <a:cs typeface="Arial"/>
                <a:sym typeface="Arial"/>
              </a:rPr>
              <a:t>Acquisition and onboarding customer journey</a:t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/>
          <p:nvPr/>
        </p:nvSpPr>
        <p:spPr>
          <a:xfrm>
            <a:off x="0" y="709361"/>
            <a:ext cx="12192000" cy="1620000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0"/>
          <p:cNvSpPr txBox="1"/>
          <p:nvPr/>
        </p:nvSpPr>
        <p:spPr>
          <a:xfrm>
            <a:off x="684900" y="343806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MANAGE – GLIDE ONLY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0"/>
          <p:cNvSpPr txBox="1"/>
          <p:nvPr/>
        </p:nvSpPr>
        <p:spPr>
          <a:xfrm rot="-5400000">
            <a:off x="-182533" y="1288529"/>
            <a:ext cx="1256111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POITNS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0"/>
          <p:cNvSpPr txBox="1"/>
          <p:nvPr/>
        </p:nvSpPr>
        <p:spPr>
          <a:xfrm rot="-5400000">
            <a:off x="-370082" y="4260420"/>
            <a:ext cx="1631215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MATERIALS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0"/>
          <p:cNvPicPr preferRelativeResize="0"/>
          <p:nvPr/>
        </p:nvPicPr>
        <p:blipFill rotWithShape="1">
          <a:blip r:embed="rId3">
            <a:alphaModFix/>
          </a:blip>
          <a:srcRect b="3219" l="53718" r="0" t="0"/>
          <a:stretch/>
        </p:blipFill>
        <p:spPr>
          <a:xfrm>
            <a:off x="7405172" y="1267870"/>
            <a:ext cx="4647801" cy="79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9307" y="1147887"/>
            <a:ext cx="5560094" cy="969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63370" y="2723840"/>
            <a:ext cx="979312" cy="335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68674" y="2723840"/>
            <a:ext cx="1072200" cy="3353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03467" y="2597738"/>
            <a:ext cx="1261183" cy="182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54551" y="2597738"/>
            <a:ext cx="1077139" cy="3730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495543" y="2597737"/>
            <a:ext cx="1378245" cy="226817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0"/>
          <p:cNvSpPr/>
          <p:nvPr/>
        </p:nvSpPr>
        <p:spPr>
          <a:xfrm>
            <a:off x="8930983" y="1147887"/>
            <a:ext cx="1532939" cy="999529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0"/>
          <p:cNvSpPr txBox="1"/>
          <p:nvPr/>
        </p:nvSpPr>
        <p:spPr>
          <a:xfrm>
            <a:off x="10970338" y="68662"/>
            <a:ext cx="903450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1- 30 DAYS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0"/>
          <p:cNvSpPr txBox="1"/>
          <p:nvPr/>
        </p:nvSpPr>
        <p:spPr>
          <a:xfrm>
            <a:off x="10995464" y="844246"/>
            <a:ext cx="961159" cy="4001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E=event trigger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 time trigger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0"/>
          <p:cNvSpPr txBox="1"/>
          <p:nvPr/>
        </p:nvSpPr>
        <p:spPr>
          <a:xfrm>
            <a:off x="942125" y="1880100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2801330" y="1864935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0"/>
          <p:cNvSpPr txBox="1"/>
          <p:nvPr/>
        </p:nvSpPr>
        <p:spPr>
          <a:xfrm>
            <a:off x="7264298" y="1880100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0"/>
          <p:cNvSpPr txBox="1"/>
          <p:nvPr/>
        </p:nvSpPr>
        <p:spPr>
          <a:xfrm>
            <a:off x="214691" y="99440"/>
            <a:ext cx="4327465" cy="21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ACQUISITION &amp; ONBOARDING CUSTOMER JOURNEY</a:t>
            </a:r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41203" y="83828"/>
            <a:ext cx="293370" cy="25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/>
          <p:nvPr/>
        </p:nvSpPr>
        <p:spPr>
          <a:xfrm>
            <a:off x="0" y="709361"/>
            <a:ext cx="12192000" cy="1620000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1"/>
          <p:cNvSpPr txBox="1"/>
          <p:nvPr/>
        </p:nvSpPr>
        <p:spPr>
          <a:xfrm>
            <a:off x="684900" y="343806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MANAGE – GLIDE AND BONUS SAVER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 rot="-5400000">
            <a:off x="-182533" y="1288529"/>
            <a:ext cx="1256111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POITNS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1"/>
          <p:cNvSpPr txBox="1"/>
          <p:nvPr/>
        </p:nvSpPr>
        <p:spPr>
          <a:xfrm rot="-5400000">
            <a:off x="-370082" y="4260420"/>
            <a:ext cx="1631215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MATERIALS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03467" y="2597738"/>
            <a:ext cx="1261183" cy="1827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18304" y="2569115"/>
            <a:ext cx="1190625" cy="3659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95543" y="2597737"/>
            <a:ext cx="1378245" cy="2268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98546" y="2723840"/>
            <a:ext cx="1123308" cy="3504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08384" y="2757967"/>
            <a:ext cx="1312577" cy="166772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1"/>
          <p:cNvSpPr/>
          <p:nvPr/>
        </p:nvSpPr>
        <p:spPr>
          <a:xfrm>
            <a:off x="7431904" y="1015081"/>
            <a:ext cx="1586400" cy="999529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1"/>
          <p:cNvSpPr txBox="1"/>
          <p:nvPr/>
        </p:nvSpPr>
        <p:spPr>
          <a:xfrm>
            <a:off x="10970338" y="78376"/>
            <a:ext cx="903450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1- 30 DAYS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1"/>
          <p:cNvPicPr preferRelativeResize="0"/>
          <p:nvPr/>
        </p:nvPicPr>
        <p:blipFill rotWithShape="1">
          <a:blip r:embed="rId8">
            <a:alphaModFix/>
          </a:blip>
          <a:srcRect b="3219" l="53718" r="0" t="0"/>
          <a:stretch/>
        </p:blipFill>
        <p:spPr>
          <a:xfrm>
            <a:off x="7405172" y="1267870"/>
            <a:ext cx="4647801" cy="79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579307" y="1147887"/>
            <a:ext cx="5560094" cy="96998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1"/>
          <p:cNvSpPr/>
          <p:nvPr/>
        </p:nvSpPr>
        <p:spPr>
          <a:xfrm>
            <a:off x="7421214" y="1212320"/>
            <a:ext cx="1532939" cy="999529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1"/>
          <p:cNvSpPr txBox="1"/>
          <p:nvPr/>
        </p:nvSpPr>
        <p:spPr>
          <a:xfrm>
            <a:off x="10995464" y="844246"/>
            <a:ext cx="961159" cy="4001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E=event trigger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 time trigger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1"/>
          <p:cNvSpPr txBox="1"/>
          <p:nvPr/>
        </p:nvSpPr>
        <p:spPr>
          <a:xfrm>
            <a:off x="1062649" y="1847328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2921854" y="1832163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1"/>
          <p:cNvSpPr txBox="1"/>
          <p:nvPr/>
        </p:nvSpPr>
        <p:spPr>
          <a:xfrm>
            <a:off x="8436735" y="1926439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1"/>
          <p:cNvSpPr txBox="1"/>
          <p:nvPr/>
        </p:nvSpPr>
        <p:spPr>
          <a:xfrm>
            <a:off x="214691" y="99440"/>
            <a:ext cx="4327465" cy="21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ACQUISITION &amp; ONBOARDING CUSTOMER JOURNEY</a:t>
            </a:r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41203" y="83828"/>
            <a:ext cx="293370" cy="25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/>
          <p:nvPr/>
        </p:nvSpPr>
        <p:spPr>
          <a:xfrm>
            <a:off x="-2" y="0"/>
            <a:ext cx="12192003" cy="6858001"/>
          </a:xfrm>
          <a:prstGeom prst="rect">
            <a:avLst/>
          </a:prstGeom>
          <a:gradFill>
            <a:gsLst>
              <a:gs pos="0">
                <a:srgbClr val="023F44"/>
              </a:gs>
              <a:gs pos="23000">
                <a:srgbClr val="025044"/>
              </a:gs>
              <a:gs pos="69000">
                <a:srgbClr val="023F44"/>
              </a:gs>
              <a:gs pos="97000">
                <a:srgbClr val="023F44"/>
              </a:gs>
              <a:gs pos="100000">
                <a:srgbClr val="023F4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2"/>
          <p:cNvSpPr txBox="1"/>
          <p:nvPr/>
        </p:nvSpPr>
        <p:spPr>
          <a:xfrm>
            <a:off x="626691" y="5068147"/>
            <a:ext cx="5261718" cy="6502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D979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3D979"/>
                </a:solidFill>
                <a:latin typeface="Arial"/>
                <a:ea typeface="Arial"/>
                <a:cs typeface="Arial"/>
                <a:sym typeface="Arial"/>
              </a:rPr>
              <a:t>Target state journey</a:t>
            </a:r>
            <a:endParaRPr b="0" i="0" sz="3600" u="none" cap="none" strike="noStrike">
              <a:solidFill>
                <a:srgbClr val="D3D9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7" name="Google Shape;227;p13"/>
          <p:cNvGraphicFramePr/>
          <p:nvPr/>
        </p:nvGraphicFramePr>
        <p:xfrm>
          <a:off x="662418" y="1238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{40BB1000-2C35-4B7E-B66E-E0A7B19CC93E}</a:tableStyleId>
              </a:tblPr>
              <a:tblGrid>
                <a:gridCol w="2204950"/>
                <a:gridCol w="2204950"/>
                <a:gridCol w="2204950"/>
                <a:gridCol w="2204950"/>
                <a:gridCol w="2204950"/>
              </a:tblGrid>
              <a:tr h="15886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5500"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Account confirmed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Customer details obtained</a:t>
                      </a:r>
                      <a:endParaRPr/>
                    </a:p>
                    <a:p>
                      <a:pPr indent="-1206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t/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Mobile app downloaded 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Password created 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Successful log in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Digital tool overview 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Personalise e.g., savings goals 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Digital wallet set up 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Biometrics set up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Set up PayID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/>
                        <a:t>Make first deposit</a:t>
                      </a:r>
                      <a:endParaRPr b="0" sz="800" u="none" cap="none" strike="noStrike"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/>
                        <a:t>Add salary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/>
                        <a:t>Update recurring payments 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/>
                        <a:t>Set up card alerts and controls 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/>
                        <a:t>Grow balance </a:t>
                      </a:r>
                      <a:endParaRPr b="0" sz="8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/>
                        <a:t>Set up recurring payments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Make criteria 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Obtain interest 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❑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Grow balance 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14475"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 feel confident my information is secure, and my privacy is protected.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The confirmation process was simple and felt easy.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 received a welcome kit filled with information about my account features, making me feel informed and excited about my new bank.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 trust my new bank and feel like they know me, and I know them.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 know where to get help if I need it, including being able to chat to someone in real life.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The online banking set up was straightforward, with clear instructions that helped me get started quickly including when I can use my account.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 feel reassured my information is safe.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 appreciate the clear explanation of fees and benefits, it made my fee secure knowing what to expect.</a:t>
                      </a:r>
                      <a:endParaRPr/>
                    </a:p>
                    <a:p>
                      <a:pPr indent="-1206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t/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 want to know what communications I should be expecting.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The tools provided to help me set and track my savings goals made me feel supported in my financial journey.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I have the ability to personalise my account if I want to.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Give me immediate access to my money, so I can start meeting the criteria for my interest.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Ensure the digital wallet is as safe and secure as other payment methods, in real time.</a:t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/>
                        <a:t>I want to be reassured everything is working smoothly, and I trust MyState before I consider sending more money.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/>
                        <a:t>I want the option to provide feedback and feel have the sense that someone genuinely cares about me and my experience.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/>
                        <a:t>I have immediate access to my money, or clear information about when I will be able to access it.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/>
                        <a:t>I feel supported</a:t>
                      </a:r>
                      <a:endParaRPr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/>
                        <a:t>I want to easily make my interest every month, without too much stress or worry.</a:t>
                      </a:r>
                      <a:endParaRPr/>
                    </a:p>
                    <a:p>
                      <a:pPr indent="-1714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Char char="✔"/>
                      </a:pPr>
                      <a:r>
                        <a:rPr b="0" lang="en-US" sz="800" u="none" cap="none" strike="noStrike"/>
                        <a:t>The time and mental capacity to set up automated debits and credits into my new account.</a:t>
                      </a:r>
                      <a:endParaRPr/>
                    </a:p>
                    <a:p>
                      <a:pPr indent="-1206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Noto Sans Symbols"/>
                        <a:buNone/>
                      </a:pPr>
                      <a:r>
                        <a:t/>
                      </a:r>
                      <a:endParaRPr b="0"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6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952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952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952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95250" lvl="0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40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6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23F4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8" name="Google Shape;228;p13"/>
          <p:cNvSpPr/>
          <p:nvPr/>
        </p:nvSpPr>
        <p:spPr>
          <a:xfrm>
            <a:off x="9678084" y="937622"/>
            <a:ext cx="566713" cy="715087"/>
          </a:xfrm>
          <a:prstGeom prst="wedgeRoundRectCallout">
            <a:avLst>
              <a:gd fmla="val 65339" name="adj1"/>
              <a:gd fmla="val -13043" name="adj2"/>
              <a:gd fmla="val 16667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10927435" y="957754"/>
            <a:ext cx="830463" cy="702763"/>
          </a:xfrm>
          <a:prstGeom prst="cloudCallout">
            <a:avLst>
              <a:gd fmla="val -61373" name="adj1"/>
              <a:gd fmla="val -20366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0268" y="913457"/>
            <a:ext cx="858350" cy="687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67627" y="1008965"/>
            <a:ext cx="762558" cy="650667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3"/>
          <p:cNvSpPr/>
          <p:nvPr/>
        </p:nvSpPr>
        <p:spPr>
          <a:xfrm>
            <a:off x="4366526" y="938719"/>
            <a:ext cx="830463" cy="702763"/>
          </a:xfrm>
          <a:prstGeom prst="cloudCallout">
            <a:avLst>
              <a:gd fmla="val -61373" name="adj1"/>
              <a:gd fmla="val -20366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3"/>
          <p:cNvSpPr/>
          <p:nvPr/>
        </p:nvSpPr>
        <p:spPr>
          <a:xfrm>
            <a:off x="3117175" y="918587"/>
            <a:ext cx="566713" cy="715087"/>
          </a:xfrm>
          <a:prstGeom prst="wedgeRoundRectCallout">
            <a:avLst>
              <a:gd fmla="val 65339" name="adj1"/>
              <a:gd fmla="val -13043" name="adj2"/>
              <a:gd fmla="val 16667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 txBox="1"/>
          <p:nvPr/>
        </p:nvSpPr>
        <p:spPr>
          <a:xfrm>
            <a:off x="121839" y="53290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Target state acquisition and onboarding customer experience 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3"/>
          <p:cNvSpPr/>
          <p:nvPr/>
        </p:nvSpPr>
        <p:spPr>
          <a:xfrm>
            <a:off x="819287" y="398919"/>
            <a:ext cx="2116166" cy="215442"/>
          </a:xfrm>
          <a:prstGeom prst="rect">
            <a:avLst/>
          </a:prstGeom>
          <a:solidFill>
            <a:srgbClr val="024744"/>
          </a:solidFill>
          <a:ln cap="flat" cmpd="sng" w="19050">
            <a:solidFill>
              <a:srgbClr val="0247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APPLY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3"/>
          <p:cNvSpPr/>
          <p:nvPr/>
        </p:nvSpPr>
        <p:spPr>
          <a:xfrm>
            <a:off x="2993775" y="398919"/>
            <a:ext cx="4298488" cy="215442"/>
          </a:xfrm>
          <a:prstGeom prst="rect">
            <a:avLst/>
          </a:prstGeom>
          <a:solidFill>
            <a:srgbClr val="024744"/>
          </a:solidFill>
          <a:ln cap="flat" cmpd="sng" w="19050">
            <a:solidFill>
              <a:srgbClr val="0247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SET UP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3"/>
          <p:cNvSpPr txBox="1"/>
          <p:nvPr/>
        </p:nvSpPr>
        <p:spPr>
          <a:xfrm rot="-5400000">
            <a:off x="127079" y="1118067"/>
            <a:ext cx="666206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</a:t>
            </a:r>
            <a:b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3"/>
          <p:cNvSpPr txBox="1"/>
          <p:nvPr/>
        </p:nvSpPr>
        <p:spPr>
          <a:xfrm rot="-5400000">
            <a:off x="53341" y="3184000"/>
            <a:ext cx="813682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MOMENTS THAT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MATTER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3"/>
          <p:cNvSpPr txBox="1"/>
          <p:nvPr/>
        </p:nvSpPr>
        <p:spPr>
          <a:xfrm rot="-5400000">
            <a:off x="92008" y="4564818"/>
            <a:ext cx="823300" cy="20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3"/>
          <p:cNvSpPr txBox="1"/>
          <p:nvPr/>
        </p:nvSpPr>
        <p:spPr>
          <a:xfrm rot="-5400000">
            <a:off x="162966" y="5261536"/>
            <a:ext cx="610101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TRAIN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INITIATIVES</a:t>
            </a:r>
            <a:endParaRPr/>
          </a:p>
        </p:txBody>
      </p:sp>
      <p:sp>
        <p:nvSpPr>
          <p:cNvPr id="241" name="Google Shape;241;p13"/>
          <p:cNvSpPr/>
          <p:nvPr/>
        </p:nvSpPr>
        <p:spPr>
          <a:xfrm>
            <a:off x="2993775" y="662243"/>
            <a:ext cx="2124000" cy="215442"/>
          </a:xfrm>
          <a:prstGeom prst="rect">
            <a:avLst/>
          </a:prstGeom>
          <a:solidFill>
            <a:srgbClr val="024744">
              <a:alpha val="6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ONLINE BANKING REGISTRATION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3"/>
          <p:cNvSpPr/>
          <p:nvPr/>
        </p:nvSpPr>
        <p:spPr>
          <a:xfrm>
            <a:off x="819287" y="662243"/>
            <a:ext cx="2124000" cy="215442"/>
          </a:xfrm>
          <a:prstGeom prst="rect">
            <a:avLst/>
          </a:prstGeom>
          <a:solidFill>
            <a:srgbClr val="024744">
              <a:alpha val="6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ACCOUNT CONFIRMED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3"/>
          <p:cNvSpPr/>
          <p:nvPr/>
        </p:nvSpPr>
        <p:spPr>
          <a:xfrm>
            <a:off x="5168263" y="662243"/>
            <a:ext cx="2124000" cy="215442"/>
          </a:xfrm>
          <a:prstGeom prst="rect">
            <a:avLst/>
          </a:prstGeom>
          <a:solidFill>
            <a:srgbClr val="024744">
              <a:alpha val="6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INITIAL LOGIN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13"/>
          <p:cNvSpPr/>
          <p:nvPr/>
        </p:nvSpPr>
        <p:spPr>
          <a:xfrm>
            <a:off x="7350585" y="398919"/>
            <a:ext cx="4288377" cy="215442"/>
          </a:xfrm>
          <a:prstGeom prst="rect">
            <a:avLst/>
          </a:prstGeom>
          <a:solidFill>
            <a:srgbClr val="024744"/>
          </a:solidFill>
          <a:ln cap="flat" cmpd="sng" w="19050">
            <a:solidFill>
              <a:srgbClr val="02474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MANAGE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3"/>
          <p:cNvSpPr/>
          <p:nvPr/>
        </p:nvSpPr>
        <p:spPr>
          <a:xfrm>
            <a:off x="7342751" y="662243"/>
            <a:ext cx="2124000" cy="215442"/>
          </a:xfrm>
          <a:prstGeom prst="rect">
            <a:avLst/>
          </a:prstGeom>
          <a:solidFill>
            <a:srgbClr val="024744">
              <a:alpha val="6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DEPOSIT AND TRANSACT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3"/>
          <p:cNvSpPr/>
          <p:nvPr/>
        </p:nvSpPr>
        <p:spPr>
          <a:xfrm>
            <a:off x="9514962" y="662243"/>
            <a:ext cx="2124000" cy="215442"/>
          </a:xfrm>
          <a:prstGeom prst="rect">
            <a:avLst/>
          </a:prstGeom>
          <a:solidFill>
            <a:srgbClr val="024744">
              <a:alpha val="69803"/>
            </a:srgbClr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endParaRPr b="1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3"/>
          <p:cNvSpPr txBox="1"/>
          <p:nvPr/>
        </p:nvSpPr>
        <p:spPr>
          <a:xfrm rot="-5400000">
            <a:off x="284333" y="538723"/>
            <a:ext cx="459419" cy="20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STAGES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p13"/>
          <p:cNvGrpSpPr/>
          <p:nvPr/>
        </p:nvGrpSpPr>
        <p:grpSpPr>
          <a:xfrm>
            <a:off x="3030764" y="5144088"/>
            <a:ext cx="8616031" cy="238361"/>
            <a:chOff x="3615115" y="6175460"/>
            <a:chExt cx="7815916" cy="238361"/>
          </a:xfrm>
        </p:grpSpPr>
        <p:sp>
          <p:nvSpPr>
            <p:cNvPr id="249" name="Google Shape;249;p13"/>
            <p:cNvSpPr/>
            <p:nvPr/>
          </p:nvSpPr>
          <p:spPr>
            <a:xfrm>
              <a:off x="3615115" y="6175460"/>
              <a:ext cx="7815916" cy="238361"/>
            </a:xfrm>
            <a:prstGeom prst="roundRect">
              <a:avLst>
                <a:gd fmla="val 16667" name="adj"/>
              </a:avLst>
            </a:prstGeom>
            <a:solidFill>
              <a:srgbClr val="024744">
                <a:alpha val="69803"/>
              </a:srgbClr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3"/>
            <p:cNvSpPr txBox="1"/>
            <p:nvPr/>
          </p:nvSpPr>
          <p:spPr>
            <a:xfrm>
              <a:off x="6742856" y="6201531"/>
              <a:ext cx="1619331" cy="2000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GINAN UPDATES (including release four)</a:t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13"/>
          <p:cNvGrpSpPr/>
          <p:nvPr/>
        </p:nvGrpSpPr>
        <p:grpSpPr>
          <a:xfrm>
            <a:off x="3030764" y="5389262"/>
            <a:ext cx="2094845" cy="238361"/>
            <a:chOff x="3615114" y="6431351"/>
            <a:chExt cx="4210423" cy="238361"/>
          </a:xfrm>
        </p:grpSpPr>
        <p:sp>
          <p:nvSpPr>
            <p:cNvPr id="252" name="Google Shape;252;p13"/>
            <p:cNvSpPr/>
            <p:nvPr/>
          </p:nvSpPr>
          <p:spPr>
            <a:xfrm>
              <a:off x="3615114" y="6431351"/>
              <a:ext cx="4210423" cy="238361"/>
            </a:xfrm>
            <a:prstGeom prst="roundRect">
              <a:avLst>
                <a:gd fmla="val 16667" name="adj"/>
              </a:avLst>
            </a:prstGeom>
            <a:solidFill>
              <a:srgbClr val="024744">
                <a:alpha val="69803"/>
              </a:srgbClr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3"/>
            <p:cNvSpPr txBox="1"/>
            <p:nvPr/>
          </p:nvSpPr>
          <p:spPr>
            <a:xfrm>
              <a:off x="4391714" y="6449501"/>
              <a:ext cx="1123062" cy="2000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APP STORE RESEARCH</a:t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" name="Google Shape;254;p13"/>
          <p:cNvGrpSpPr/>
          <p:nvPr/>
        </p:nvGrpSpPr>
        <p:grpSpPr>
          <a:xfrm>
            <a:off x="757730" y="5135487"/>
            <a:ext cx="2185557" cy="238361"/>
            <a:chOff x="538593" y="6172367"/>
            <a:chExt cx="2799938" cy="238361"/>
          </a:xfrm>
        </p:grpSpPr>
        <p:sp>
          <p:nvSpPr>
            <p:cNvPr id="255" name="Google Shape;255;p13"/>
            <p:cNvSpPr/>
            <p:nvPr/>
          </p:nvSpPr>
          <p:spPr>
            <a:xfrm>
              <a:off x="538593" y="6172367"/>
              <a:ext cx="2799938" cy="238361"/>
            </a:xfrm>
            <a:prstGeom prst="roundRect">
              <a:avLst>
                <a:gd fmla="val 16667" name="adj"/>
              </a:avLst>
            </a:prstGeom>
            <a:solidFill>
              <a:srgbClr val="024744">
                <a:alpha val="69803"/>
              </a:srgbClr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3"/>
            <p:cNvSpPr txBox="1"/>
            <p:nvPr/>
          </p:nvSpPr>
          <p:spPr>
            <a:xfrm>
              <a:off x="1294258" y="6182907"/>
              <a:ext cx="1102223" cy="2000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CVP &amp; SEGMENTATION</a:t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" name="Google Shape;257;p13"/>
          <p:cNvGrpSpPr/>
          <p:nvPr/>
        </p:nvGrpSpPr>
        <p:grpSpPr>
          <a:xfrm>
            <a:off x="757730" y="5389263"/>
            <a:ext cx="2185557" cy="238361"/>
            <a:chOff x="538593" y="6426143"/>
            <a:chExt cx="2771512" cy="238361"/>
          </a:xfrm>
        </p:grpSpPr>
        <p:sp>
          <p:nvSpPr>
            <p:cNvPr id="258" name="Google Shape;258;p13"/>
            <p:cNvSpPr/>
            <p:nvPr/>
          </p:nvSpPr>
          <p:spPr>
            <a:xfrm>
              <a:off x="538593" y="6426143"/>
              <a:ext cx="2771512" cy="238361"/>
            </a:xfrm>
            <a:prstGeom prst="roundRect">
              <a:avLst>
                <a:gd fmla="val 16667" name="adj"/>
              </a:avLst>
            </a:prstGeom>
            <a:solidFill>
              <a:srgbClr val="024744">
                <a:alpha val="69803"/>
              </a:srgbClr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3"/>
            <p:cNvSpPr txBox="1"/>
            <p:nvPr/>
          </p:nvSpPr>
          <p:spPr>
            <a:xfrm>
              <a:off x="1139503" y="6451672"/>
              <a:ext cx="1405191" cy="2000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SCAMS TACTICAL INITIATIVES</a:t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13"/>
          <p:cNvGrpSpPr/>
          <p:nvPr/>
        </p:nvGrpSpPr>
        <p:grpSpPr>
          <a:xfrm>
            <a:off x="9723334" y="5391089"/>
            <a:ext cx="1923461" cy="238361"/>
            <a:chOff x="8971483" y="6435052"/>
            <a:chExt cx="3448417" cy="238361"/>
          </a:xfrm>
        </p:grpSpPr>
        <p:sp>
          <p:nvSpPr>
            <p:cNvPr id="261" name="Google Shape;261;p13"/>
            <p:cNvSpPr/>
            <p:nvPr/>
          </p:nvSpPr>
          <p:spPr>
            <a:xfrm>
              <a:off x="8971483" y="6435052"/>
              <a:ext cx="3448417" cy="238361"/>
            </a:xfrm>
            <a:prstGeom prst="roundRect">
              <a:avLst>
                <a:gd fmla="val 16667" name="adj"/>
              </a:avLst>
            </a:prstGeom>
            <a:solidFill>
              <a:srgbClr val="024744">
                <a:alpha val="69803"/>
              </a:srgbClr>
            </a:solidFill>
            <a:ln cap="flat" cmpd="sng" w="190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3"/>
            <p:cNvSpPr txBox="1"/>
            <p:nvPr/>
          </p:nvSpPr>
          <p:spPr>
            <a:xfrm>
              <a:off x="9597740" y="6471533"/>
              <a:ext cx="1485341" cy="2000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BONUS SAVER COMMS REVIEW</a:t>
              </a:r>
              <a:endParaRPr b="0" i="0" sz="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" name="Google Shape;263;p13"/>
          <p:cNvSpPr txBox="1"/>
          <p:nvPr/>
        </p:nvSpPr>
        <p:spPr>
          <a:xfrm rot="-5400000">
            <a:off x="223419" y="5951122"/>
            <a:ext cx="581247" cy="20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ENABLERS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3"/>
          <p:cNvSpPr/>
          <p:nvPr/>
        </p:nvSpPr>
        <p:spPr>
          <a:xfrm>
            <a:off x="757730" y="5780892"/>
            <a:ext cx="10881232" cy="1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24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3"/>
          <p:cNvSpPr txBox="1"/>
          <p:nvPr/>
        </p:nvSpPr>
        <p:spPr>
          <a:xfrm>
            <a:off x="5633702" y="5761945"/>
            <a:ext cx="1195197" cy="20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744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rPr>
              <a:t>TECHNOLOGY AND DATA</a:t>
            </a:r>
            <a:endParaRPr b="0" i="0" sz="700" u="none" cap="none" strike="noStrike">
              <a:solidFill>
                <a:srgbClr val="024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3"/>
          <p:cNvSpPr/>
          <p:nvPr/>
        </p:nvSpPr>
        <p:spPr>
          <a:xfrm>
            <a:off x="757730" y="5980306"/>
            <a:ext cx="10881232" cy="1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24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3"/>
          <p:cNvSpPr txBox="1"/>
          <p:nvPr/>
        </p:nvSpPr>
        <p:spPr>
          <a:xfrm>
            <a:off x="5660151" y="5970279"/>
            <a:ext cx="1142298" cy="20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744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rPr>
              <a:t>PEOPLE AND TRAINING</a:t>
            </a:r>
            <a:endParaRPr b="0" i="0" sz="700" u="none" cap="none" strike="noStrike">
              <a:solidFill>
                <a:srgbClr val="024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3"/>
          <p:cNvSpPr/>
          <p:nvPr/>
        </p:nvSpPr>
        <p:spPr>
          <a:xfrm>
            <a:off x="757730" y="6180019"/>
            <a:ext cx="10881232" cy="180000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24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13"/>
          <p:cNvSpPr txBox="1"/>
          <p:nvPr/>
        </p:nvSpPr>
        <p:spPr>
          <a:xfrm>
            <a:off x="5590421" y="6169992"/>
            <a:ext cx="1281759" cy="2000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4744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rPr>
              <a:t>PRODUCTS AND SERVICES</a:t>
            </a:r>
            <a:endParaRPr b="0" i="0" sz="700" u="none" cap="none" strike="noStrike">
              <a:solidFill>
                <a:srgbClr val="0247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0" name="Google Shape;27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4384" y="930345"/>
            <a:ext cx="743772" cy="708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89297" y="981367"/>
            <a:ext cx="777101" cy="65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3"/>
          <p:cNvSpPr/>
          <p:nvPr/>
        </p:nvSpPr>
        <p:spPr>
          <a:xfrm>
            <a:off x="745006" y="928153"/>
            <a:ext cx="707953" cy="715087"/>
          </a:xfrm>
          <a:prstGeom prst="wedgeRoundRectCallout">
            <a:avLst>
              <a:gd fmla="val 66003" name="adj1"/>
              <a:gd fmla="val -18371" name="adj2"/>
              <a:gd fmla="val 16667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13"/>
          <p:cNvSpPr txBox="1"/>
          <p:nvPr/>
        </p:nvSpPr>
        <p:spPr>
          <a:xfrm>
            <a:off x="745006" y="985971"/>
            <a:ext cx="707953" cy="630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Wow that was so easy, I know exactly what I need to do to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get started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13"/>
          <p:cNvSpPr/>
          <p:nvPr/>
        </p:nvSpPr>
        <p:spPr>
          <a:xfrm>
            <a:off x="2179495" y="935196"/>
            <a:ext cx="751229" cy="702763"/>
          </a:xfrm>
          <a:prstGeom prst="cloudCallout">
            <a:avLst>
              <a:gd fmla="val -57931" name="adj1"/>
              <a:gd fmla="val -20365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13"/>
          <p:cNvSpPr txBox="1"/>
          <p:nvPr/>
        </p:nvSpPr>
        <p:spPr>
          <a:xfrm>
            <a:off x="2320609" y="1023121"/>
            <a:ext cx="572663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feel like I know and can trust MyState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13"/>
          <p:cNvSpPr txBox="1"/>
          <p:nvPr/>
        </p:nvSpPr>
        <p:spPr>
          <a:xfrm>
            <a:off x="3166335" y="964516"/>
            <a:ext cx="506824" cy="630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Logging into online banking is super easy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13"/>
          <p:cNvSpPr txBox="1"/>
          <p:nvPr/>
        </p:nvSpPr>
        <p:spPr>
          <a:xfrm>
            <a:off x="4496690" y="1082352"/>
            <a:ext cx="718987" cy="41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data and information feels safe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13"/>
          <p:cNvSpPr/>
          <p:nvPr/>
        </p:nvSpPr>
        <p:spPr>
          <a:xfrm>
            <a:off x="5216203" y="923622"/>
            <a:ext cx="814011" cy="715087"/>
          </a:xfrm>
          <a:prstGeom prst="wedgeRoundRectCallout">
            <a:avLst>
              <a:gd fmla="val 59950" name="adj1"/>
              <a:gd fmla="val -20234" name="adj2"/>
              <a:gd fmla="val 16667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5245337" y="920970"/>
            <a:ext cx="804091" cy="738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am excited to start using my new account, and appreciate being able to add savings goals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13"/>
          <p:cNvSpPr/>
          <p:nvPr/>
        </p:nvSpPr>
        <p:spPr>
          <a:xfrm>
            <a:off x="6579971" y="937887"/>
            <a:ext cx="701400" cy="688758"/>
          </a:xfrm>
          <a:prstGeom prst="cloudCallout">
            <a:avLst>
              <a:gd fmla="val -70687" name="adj1"/>
              <a:gd fmla="val -15406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3"/>
          <p:cNvSpPr txBox="1"/>
          <p:nvPr/>
        </p:nvSpPr>
        <p:spPr>
          <a:xfrm>
            <a:off x="6627717" y="1065798"/>
            <a:ext cx="707953" cy="41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feel invested in my new account 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13"/>
          <p:cNvSpPr/>
          <p:nvPr/>
        </p:nvSpPr>
        <p:spPr>
          <a:xfrm>
            <a:off x="7335670" y="916589"/>
            <a:ext cx="716409" cy="715087"/>
          </a:xfrm>
          <a:prstGeom prst="wedgeRoundRectCallout">
            <a:avLst>
              <a:gd fmla="val 63878" name="adj1"/>
              <a:gd fmla="val -18412" name="adj2"/>
              <a:gd fmla="val 16667" name="adj3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13"/>
          <p:cNvSpPr txBox="1"/>
          <p:nvPr/>
        </p:nvSpPr>
        <p:spPr>
          <a:xfrm>
            <a:off x="7360660" y="902624"/>
            <a:ext cx="744812" cy="738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love the way I could start spending straight away, helping me earn my interest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13"/>
          <p:cNvSpPr/>
          <p:nvPr/>
        </p:nvSpPr>
        <p:spPr>
          <a:xfrm>
            <a:off x="8804012" y="950419"/>
            <a:ext cx="787502" cy="702763"/>
          </a:xfrm>
          <a:prstGeom prst="cloudCallout">
            <a:avLst>
              <a:gd fmla="val -66663" name="adj1"/>
              <a:gd fmla="val -13417" name="adj2"/>
            </a:avLst>
          </a:prstGeom>
          <a:solidFill>
            <a:srgbClr val="F2F2F2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3"/>
          <p:cNvSpPr txBox="1"/>
          <p:nvPr/>
        </p:nvSpPr>
        <p:spPr>
          <a:xfrm>
            <a:off x="8887004" y="1020575"/>
            <a:ext cx="617053" cy="523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Everything has been working as it should!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48221" y="969071"/>
            <a:ext cx="764221" cy="699427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3"/>
          <p:cNvSpPr txBox="1"/>
          <p:nvPr/>
        </p:nvSpPr>
        <p:spPr>
          <a:xfrm>
            <a:off x="9727243" y="983551"/>
            <a:ext cx="578985" cy="6309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easy to make my interest every month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3"/>
          <p:cNvSpPr txBox="1"/>
          <p:nvPr/>
        </p:nvSpPr>
        <p:spPr>
          <a:xfrm>
            <a:off x="11057599" y="1101387"/>
            <a:ext cx="718987" cy="4154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My data and information feels safe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3"/>
          <p:cNvSpPr txBox="1"/>
          <p:nvPr/>
        </p:nvSpPr>
        <p:spPr>
          <a:xfrm rot="-5400000">
            <a:off x="70493" y="1962861"/>
            <a:ext cx="687046" cy="307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DESIRED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-US" sz="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BEHAVIOURS</a:t>
            </a:r>
            <a:endParaRPr b="1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0" name="Google Shape;290;p13"/>
          <p:cNvGrpSpPr/>
          <p:nvPr/>
        </p:nvGrpSpPr>
        <p:grpSpPr>
          <a:xfrm>
            <a:off x="753319" y="4258521"/>
            <a:ext cx="6536365" cy="170164"/>
            <a:chOff x="3615115" y="6079096"/>
            <a:chExt cx="7815916" cy="375378"/>
          </a:xfrm>
        </p:grpSpPr>
        <p:sp>
          <p:nvSpPr>
            <p:cNvPr id="291" name="Google Shape;291;p13"/>
            <p:cNvSpPr/>
            <p:nvPr/>
          </p:nvSpPr>
          <p:spPr>
            <a:xfrm>
              <a:off x="3615115" y="6134807"/>
              <a:ext cx="7815916" cy="319667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4E7F7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13"/>
            <p:cNvSpPr txBox="1"/>
            <p:nvPr/>
          </p:nvSpPr>
          <p:spPr>
            <a:xfrm>
              <a:off x="6661350" y="6079096"/>
              <a:ext cx="1592097" cy="3572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4744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024744"/>
                  </a:solidFill>
                  <a:latin typeface="Arial"/>
                  <a:ea typeface="Arial"/>
                  <a:cs typeface="Arial"/>
                  <a:sym typeface="Arial"/>
                </a:rPr>
                <a:t>IMPROVE COMPREHENSION</a:t>
              </a:r>
              <a:endParaRPr b="0" i="0" sz="7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13"/>
          <p:cNvGrpSpPr/>
          <p:nvPr/>
        </p:nvGrpSpPr>
        <p:grpSpPr>
          <a:xfrm>
            <a:off x="1727429" y="4454703"/>
            <a:ext cx="7739322" cy="173614"/>
            <a:chOff x="3615115" y="6093162"/>
            <a:chExt cx="7815916" cy="361312"/>
          </a:xfrm>
        </p:grpSpPr>
        <p:sp>
          <p:nvSpPr>
            <p:cNvPr id="294" name="Google Shape;294;p13"/>
            <p:cNvSpPr/>
            <p:nvPr/>
          </p:nvSpPr>
          <p:spPr>
            <a:xfrm>
              <a:off x="3615115" y="6134807"/>
              <a:ext cx="7815916" cy="319667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4E7F7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13"/>
            <p:cNvSpPr txBox="1"/>
            <p:nvPr/>
          </p:nvSpPr>
          <p:spPr>
            <a:xfrm>
              <a:off x="6697289" y="6093162"/>
              <a:ext cx="1124396" cy="268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4744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024744"/>
                  </a:solidFill>
                  <a:latin typeface="Arial"/>
                  <a:ea typeface="Arial"/>
                  <a:cs typeface="Arial"/>
                  <a:sym typeface="Arial"/>
                </a:rPr>
                <a:t>BUILD MOTIVATION</a:t>
              </a:r>
              <a:endParaRPr b="0" i="0" sz="7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Google Shape;296;p13"/>
          <p:cNvGrpSpPr/>
          <p:nvPr/>
        </p:nvGrpSpPr>
        <p:grpSpPr>
          <a:xfrm>
            <a:off x="736692" y="4657340"/>
            <a:ext cx="10893957" cy="162760"/>
            <a:chOff x="3615115" y="6111616"/>
            <a:chExt cx="7815916" cy="361312"/>
          </a:xfrm>
        </p:grpSpPr>
        <p:sp>
          <p:nvSpPr>
            <p:cNvPr id="297" name="Google Shape;297;p13"/>
            <p:cNvSpPr/>
            <p:nvPr/>
          </p:nvSpPr>
          <p:spPr>
            <a:xfrm>
              <a:off x="3615115" y="6153261"/>
              <a:ext cx="7815916" cy="319667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4E7F7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13"/>
            <p:cNvSpPr txBox="1"/>
            <p:nvPr/>
          </p:nvSpPr>
          <p:spPr>
            <a:xfrm>
              <a:off x="6697289" y="6111616"/>
              <a:ext cx="624033" cy="268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4744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024744"/>
                  </a:solidFill>
                  <a:latin typeface="Arial"/>
                  <a:ea typeface="Arial"/>
                  <a:cs typeface="Arial"/>
                  <a:sym typeface="Arial"/>
                </a:rPr>
                <a:t>INCREASE TRUST</a:t>
              </a:r>
              <a:endParaRPr b="0" i="0" sz="7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p13"/>
          <p:cNvGrpSpPr/>
          <p:nvPr/>
        </p:nvGrpSpPr>
        <p:grpSpPr>
          <a:xfrm>
            <a:off x="745004" y="4860719"/>
            <a:ext cx="10893957" cy="162760"/>
            <a:chOff x="3615115" y="6093162"/>
            <a:chExt cx="7815916" cy="361312"/>
          </a:xfrm>
        </p:grpSpPr>
        <p:sp>
          <p:nvSpPr>
            <p:cNvPr id="300" name="Google Shape;300;p13"/>
            <p:cNvSpPr/>
            <p:nvPr/>
          </p:nvSpPr>
          <p:spPr>
            <a:xfrm>
              <a:off x="3615115" y="6134807"/>
              <a:ext cx="7815916" cy="319667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4E7F7C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45700" spcFirstLastPara="1" rIns="45700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t/>
              </a:r>
              <a:endParaRPr b="0" i="0" sz="8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13"/>
            <p:cNvSpPr txBox="1"/>
            <p:nvPr/>
          </p:nvSpPr>
          <p:spPr>
            <a:xfrm>
              <a:off x="6621850" y="6093162"/>
              <a:ext cx="773543" cy="2682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45700" spcFirstLastPara="1" rIns="45700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24744"/>
                </a:buClr>
                <a:buSzPts val="700"/>
                <a:buFont typeface="Arial"/>
                <a:buNone/>
              </a:pPr>
              <a:r>
                <a:rPr b="0" i="0" lang="en-US" sz="700" u="none" cap="none" strike="noStrike">
                  <a:solidFill>
                    <a:srgbClr val="024744"/>
                  </a:solidFill>
                  <a:latin typeface="Arial"/>
                  <a:ea typeface="Arial"/>
                  <a:cs typeface="Arial"/>
                  <a:sym typeface="Arial"/>
                </a:rPr>
                <a:t>IMPROVE USERBILITY</a:t>
              </a:r>
              <a:endParaRPr b="0" i="0" sz="700" u="none" cap="none" strike="noStrike">
                <a:solidFill>
                  <a:srgbClr val="02474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 txBox="1"/>
          <p:nvPr/>
        </p:nvSpPr>
        <p:spPr>
          <a:xfrm>
            <a:off x="684900" y="343806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OVERVIEW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 txBox="1"/>
          <p:nvPr/>
        </p:nvSpPr>
        <p:spPr>
          <a:xfrm>
            <a:off x="7539790" y="2053389"/>
            <a:ext cx="4122821" cy="2677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document breaks down the different communications touch points delivered to customers during the onboarding journey across </a:t>
            </a: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successful and unsuccessful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applicant scenarios.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split by journey phases, apply, set up and manage.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a customer-first map, designed to convey the experience of the customer. It does not include a deep dive into the back end process.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11291" t="0"/>
          <a:stretch/>
        </p:blipFill>
        <p:spPr>
          <a:xfrm>
            <a:off x="514756" y="1701215"/>
            <a:ext cx="6816486" cy="314350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58" name="Google Shape;58;p2"/>
          <p:cNvSpPr txBox="1"/>
          <p:nvPr/>
        </p:nvSpPr>
        <p:spPr>
          <a:xfrm>
            <a:off x="214691" y="99440"/>
            <a:ext cx="4327465" cy="21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ACQUISITION &amp; ONBOARDING CUSTOMER JOURNEY</a:t>
            </a:r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-2" y="0"/>
            <a:ext cx="12192003" cy="6858001"/>
          </a:xfrm>
          <a:prstGeom prst="rect">
            <a:avLst/>
          </a:prstGeom>
          <a:gradFill>
            <a:gsLst>
              <a:gs pos="0">
                <a:srgbClr val="023F44"/>
              </a:gs>
              <a:gs pos="23000">
                <a:srgbClr val="025044"/>
              </a:gs>
              <a:gs pos="69000">
                <a:srgbClr val="023F44"/>
              </a:gs>
              <a:gs pos="97000">
                <a:srgbClr val="023F44"/>
              </a:gs>
              <a:gs pos="100000">
                <a:srgbClr val="023F44"/>
              </a:gs>
            </a:gsLst>
            <a:path path="circle">
              <a:fillToRect l="100%" t="100%"/>
            </a:path>
            <a:tileRect b="-100%" r="-100%"/>
          </a:gra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3"/>
          <p:cNvSpPr txBox="1"/>
          <p:nvPr/>
        </p:nvSpPr>
        <p:spPr>
          <a:xfrm>
            <a:off x="626690" y="5068147"/>
            <a:ext cx="6320957" cy="6463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3D979"/>
              </a:buClr>
              <a:buSzPts val="3600"/>
              <a:buFont typeface="Arial"/>
              <a:buNone/>
            </a:pPr>
            <a:r>
              <a:rPr b="0" i="0" lang="en-US" sz="3600" u="none" cap="none" strike="noStrike">
                <a:solidFill>
                  <a:srgbClr val="D3D979"/>
                </a:solidFill>
                <a:latin typeface="Arial"/>
                <a:ea typeface="Arial"/>
                <a:cs typeface="Arial"/>
                <a:sym typeface="Arial"/>
              </a:rPr>
              <a:t>Current state customer flow  </a:t>
            </a:r>
            <a:endParaRPr b="0" i="0" sz="3600" u="none" cap="none" strike="noStrike">
              <a:solidFill>
                <a:srgbClr val="D3D97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/>
          <p:nvPr/>
        </p:nvSpPr>
        <p:spPr>
          <a:xfrm>
            <a:off x="9031313" y="680437"/>
            <a:ext cx="2813678" cy="571441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4"/>
          <p:cNvSpPr txBox="1"/>
          <p:nvPr/>
        </p:nvSpPr>
        <p:spPr>
          <a:xfrm>
            <a:off x="684900" y="343806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APPLY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"/>
          <p:cNvSpPr txBox="1"/>
          <p:nvPr/>
        </p:nvSpPr>
        <p:spPr>
          <a:xfrm>
            <a:off x="214691" y="99440"/>
            <a:ext cx="4327465" cy="21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ACQUISITION &amp; ONBOARDING CUSTOMER JOURNEY</a:t>
            </a:r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9840" y="1045992"/>
            <a:ext cx="6050211" cy="197759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/>
          <p:nvPr/>
        </p:nvSpPr>
        <p:spPr>
          <a:xfrm>
            <a:off x="3239840" y="680437"/>
            <a:ext cx="6050211" cy="261608"/>
          </a:xfrm>
          <a:prstGeom prst="rect">
            <a:avLst/>
          </a:prstGeom>
          <a:solidFill>
            <a:srgbClr val="4E7F7C"/>
          </a:solidFill>
          <a:ln cap="flat" cmpd="sng" w="19050">
            <a:solidFill>
              <a:srgbClr val="4E7F7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4"/>
          <p:cNvSpPr/>
          <p:nvPr/>
        </p:nvSpPr>
        <p:spPr>
          <a:xfrm>
            <a:off x="0" y="5238000"/>
            <a:ext cx="12192000" cy="1620000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4"/>
          <p:cNvSpPr txBox="1"/>
          <p:nvPr/>
        </p:nvSpPr>
        <p:spPr>
          <a:xfrm rot="-5400000">
            <a:off x="-173987" y="5796295"/>
            <a:ext cx="1256111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POITNS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11016149" y="5324125"/>
            <a:ext cx="961159" cy="4001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E=event trigger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 time trigger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4"/>
          <p:cNvSpPr txBox="1"/>
          <p:nvPr/>
        </p:nvSpPr>
        <p:spPr>
          <a:xfrm>
            <a:off x="11016149" y="68662"/>
            <a:ext cx="996426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0-24 HOURS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41203" y="83828"/>
            <a:ext cx="293370" cy="25997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4"/>
          <p:cNvSpPr/>
          <p:nvPr/>
        </p:nvSpPr>
        <p:spPr>
          <a:xfrm rot="5400000">
            <a:off x="9206813" y="1757792"/>
            <a:ext cx="1064184" cy="553996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4A4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Through to submit application</a:t>
            </a:r>
            <a:endParaRPr b="0" i="1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0" y="5238000"/>
            <a:ext cx="12192000" cy="1620000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0753" y="5405551"/>
            <a:ext cx="8250261" cy="1219727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 txBox="1"/>
          <p:nvPr/>
        </p:nvSpPr>
        <p:spPr>
          <a:xfrm>
            <a:off x="684900" y="343806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APPLY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5"/>
          <p:cNvSpPr txBox="1"/>
          <p:nvPr/>
        </p:nvSpPr>
        <p:spPr>
          <a:xfrm rot="-5400000">
            <a:off x="-173987" y="5796295"/>
            <a:ext cx="1256111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POITNS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11016149" y="68662"/>
            <a:ext cx="996426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0-24 HOURS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11016149" y="5324125"/>
            <a:ext cx="961159" cy="4001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E=event trigger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 time trigger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5"/>
          <p:cNvSpPr/>
          <p:nvPr/>
        </p:nvSpPr>
        <p:spPr>
          <a:xfrm>
            <a:off x="684900" y="661973"/>
            <a:ext cx="4460842" cy="261608"/>
          </a:xfrm>
          <a:prstGeom prst="rect">
            <a:avLst/>
          </a:prstGeom>
          <a:solidFill>
            <a:srgbClr val="4E7F7C"/>
          </a:solidFill>
          <a:ln cap="flat" cmpd="sng" w="19050">
            <a:solidFill>
              <a:srgbClr val="4E7F7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SUBMISSION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5"/>
          <p:cNvSpPr/>
          <p:nvPr/>
        </p:nvSpPr>
        <p:spPr>
          <a:xfrm>
            <a:off x="5217459" y="661973"/>
            <a:ext cx="6605332" cy="261608"/>
          </a:xfrm>
          <a:prstGeom prst="rect">
            <a:avLst/>
          </a:prstGeom>
          <a:solidFill>
            <a:srgbClr val="4E7F7C"/>
          </a:solidFill>
          <a:ln cap="flat" cmpd="sng" w="19050">
            <a:solidFill>
              <a:srgbClr val="4E7F7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ACCOUNT OUTCOME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41203" y="83828"/>
            <a:ext cx="293370" cy="2599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5"/>
          <p:cNvSpPr txBox="1"/>
          <p:nvPr/>
        </p:nvSpPr>
        <p:spPr>
          <a:xfrm>
            <a:off x="214691" y="99440"/>
            <a:ext cx="4327465" cy="21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ACQUISITION &amp; ONBOARDING CUSTOMER JOURNEY</a:t>
            </a:r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746" y="1005007"/>
            <a:ext cx="10893992" cy="3868102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5"/>
          <p:cNvSpPr/>
          <p:nvPr/>
        </p:nvSpPr>
        <p:spPr>
          <a:xfrm>
            <a:off x="6968194" y="3038547"/>
            <a:ext cx="1624079" cy="707884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hold on time based on boarding communications for restricted customers – see page 7/8</a:t>
            </a:r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/>
          <p:nvPr/>
        </p:nvSpPr>
        <p:spPr>
          <a:xfrm rot="-5400000">
            <a:off x="-3400" y="2044295"/>
            <a:ext cx="1064184" cy="40010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4A4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Back to submit your details</a:t>
            </a:r>
            <a:endParaRPr b="0" i="1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"/>
          <p:cNvSpPr/>
          <p:nvPr/>
        </p:nvSpPr>
        <p:spPr>
          <a:xfrm rot="5400000">
            <a:off x="11178079" y="2007274"/>
            <a:ext cx="1289424" cy="40010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4A4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Through to download app</a:t>
            </a:r>
            <a:endParaRPr b="0" i="1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/>
          <p:nvPr/>
        </p:nvSpPr>
        <p:spPr>
          <a:xfrm>
            <a:off x="0" y="709361"/>
            <a:ext cx="12192000" cy="1620000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6"/>
          <p:cNvSpPr txBox="1"/>
          <p:nvPr/>
        </p:nvSpPr>
        <p:spPr>
          <a:xfrm>
            <a:off x="684900" y="343806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APPLY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6"/>
          <p:cNvSpPr txBox="1"/>
          <p:nvPr/>
        </p:nvSpPr>
        <p:spPr>
          <a:xfrm rot="-5400000">
            <a:off x="-182533" y="1288529"/>
            <a:ext cx="1256111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POITNS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6"/>
          <p:cNvSpPr txBox="1"/>
          <p:nvPr/>
        </p:nvSpPr>
        <p:spPr>
          <a:xfrm rot="-5400000">
            <a:off x="-370082" y="4260420"/>
            <a:ext cx="1631215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MATERIALS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6336" y="2464246"/>
            <a:ext cx="1522414" cy="2452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6336" y="5165244"/>
            <a:ext cx="1660358" cy="118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775" y="2464247"/>
            <a:ext cx="1929242" cy="295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467744" y="5120034"/>
            <a:ext cx="4224219" cy="1274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6"/>
          <p:cNvPicPr preferRelativeResize="0"/>
          <p:nvPr/>
        </p:nvPicPr>
        <p:blipFill rotWithShape="1">
          <a:blip r:embed="rId7">
            <a:alphaModFix/>
          </a:blip>
          <a:srcRect b="0" l="4887" r="0" t="0"/>
          <a:stretch/>
        </p:blipFill>
        <p:spPr>
          <a:xfrm>
            <a:off x="5829805" y="2554876"/>
            <a:ext cx="1864245" cy="226726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11" name="Google Shape;111;p6"/>
          <p:cNvSpPr txBox="1"/>
          <p:nvPr/>
        </p:nvSpPr>
        <p:spPr>
          <a:xfrm>
            <a:off x="10995464" y="69412"/>
            <a:ext cx="996426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0-24 HOURS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6"/>
          <p:cNvSpPr txBox="1"/>
          <p:nvPr/>
        </p:nvSpPr>
        <p:spPr>
          <a:xfrm>
            <a:off x="10995464" y="844246"/>
            <a:ext cx="961159" cy="4001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E=event trigger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 time trigger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46018" y="3360848"/>
            <a:ext cx="4037342" cy="116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210236" y="856046"/>
            <a:ext cx="8910917" cy="1219727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6"/>
          <p:cNvSpPr txBox="1"/>
          <p:nvPr/>
        </p:nvSpPr>
        <p:spPr>
          <a:xfrm>
            <a:off x="214691" y="99440"/>
            <a:ext cx="4327465" cy="21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ACQUISITION &amp; ONBOARDING CUSTOMER JOURNEY</a:t>
            </a:r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41203" y="83828"/>
            <a:ext cx="293370" cy="25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/>
          <p:nvPr/>
        </p:nvSpPr>
        <p:spPr>
          <a:xfrm>
            <a:off x="0" y="5238000"/>
            <a:ext cx="12192000" cy="1620000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684900" y="343806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SET UP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 txBox="1"/>
          <p:nvPr/>
        </p:nvSpPr>
        <p:spPr>
          <a:xfrm rot="-5400000">
            <a:off x="-173987" y="5796295"/>
            <a:ext cx="1256111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POITNS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67789" y="5552481"/>
            <a:ext cx="1922796" cy="949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7"/>
          <p:cNvSpPr txBox="1"/>
          <p:nvPr/>
        </p:nvSpPr>
        <p:spPr>
          <a:xfrm>
            <a:off x="11016149" y="5324125"/>
            <a:ext cx="961159" cy="4001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E=event trigger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 time trigger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684900" y="1145135"/>
            <a:ext cx="4205686" cy="261608"/>
          </a:xfrm>
          <a:prstGeom prst="rect">
            <a:avLst/>
          </a:prstGeom>
          <a:solidFill>
            <a:srgbClr val="4E7F7C"/>
          </a:solidFill>
          <a:ln cap="flat" cmpd="sng" w="19050">
            <a:solidFill>
              <a:srgbClr val="4E7F7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REGISTER FOR ONLINE BANKING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5067946" y="1150564"/>
            <a:ext cx="6754845" cy="261608"/>
          </a:xfrm>
          <a:prstGeom prst="rect">
            <a:avLst/>
          </a:prstGeom>
          <a:solidFill>
            <a:srgbClr val="4E7F7C"/>
          </a:solidFill>
          <a:ln cap="flat" cmpd="sng" w="19050">
            <a:solidFill>
              <a:srgbClr val="4E7F7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LOG IN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11016149" y="68662"/>
            <a:ext cx="996426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0-24 HOURS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214691" y="99440"/>
            <a:ext cx="4327465" cy="21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ACQUISITION &amp; ONBOARDING CUSTOMER JOURNEY</a:t>
            </a:r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741203" y="83828"/>
            <a:ext cx="293370" cy="259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5918" y="1586119"/>
            <a:ext cx="10596282" cy="250964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7"/>
          <p:cNvSpPr/>
          <p:nvPr/>
        </p:nvSpPr>
        <p:spPr>
          <a:xfrm rot="-5400000">
            <a:off x="241019" y="2262933"/>
            <a:ext cx="1064184" cy="40010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4A4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Back to account outcome </a:t>
            </a:r>
            <a:endParaRPr b="0" i="1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7"/>
          <p:cNvSpPr/>
          <p:nvPr/>
        </p:nvSpPr>
        <p:spPr>
          <a:xfrm rot="-5400000">
            <a:off x="241019" y="3513391"/>
            <a:ext cx="1064184" cy="400108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4A48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r>
              <a:rPr b="0" i="1" lang="en-US" sz="1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Back to account outcome </a:t>
            </a:r>
            <a:endParaRPr b="0" i="1" sz="10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/>
          <p:nvPr/>
        </p:nvSpPr>
        <p:spPr>
          <a:xfrm>
            <a:off x="0" y="709361"/>
            <a:ext cx="12192000" cy="1620000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684900" y="343806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SET UP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8"/>
          <p:cNvSpPr txBox="1"/>
          <p:nvPr/>
        </p:nvSpPr>
        <p:spPr>
          <a:xfrm rot="-5400000">
            <a:off x="-182533" y="1288529"/>
            <a:ext cx="1256111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POITNS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8"/>
          <p:cNvSpPr txBox="1"/>
          <p:nvPr/>
        </p:nvSpPr>
        <p:spPr>
          <a:xfrm rot="-5400000">
            <a:off x="-370082" y="4260420"/>
            <a:ext cx="1631215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SAMPLE MATERIALS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8081" y="1044715"/>
            <a:ext cx="1922796" cy="949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90631" y="2723840"/>
            <a:ext cx="2437695" cy="365434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8"/>
          <p:cNvSpPr txBox="1"/>
          <p:nvPr/>
        </p:nvSpPr>
        <p:spPr>
          <a:xfrm>
            <a:off x="10995464" y="69412"/>
            <a:ext cx="996426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0-24 HOURS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10995464" y="844246"/>
            <a:ext cx="961159" cy="4001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E=event trigger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 time trigger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214691" y="99440"/>
            <a:ext cx="4327465" cy="21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ACQUISITION &amp; ONBOARDING CUSTOMER JOURNEY</a:t>
            </a:r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7" name="Google Shape;147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41203" y="83828"/>
            <a:ext cx="293370" cy="25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/>
          <p:nvPr/>
        </p:nvSpPr>
        <p:spPr>
          <a:xfrm>
            <a:off x="0" y="5238000"/>
            <a:ext cx="12192000" cy="1620000"/>
          </a:xfrm>
          <a:prstGeom prst="rect">
            <a:avLst/>
          </a:prstGeom>
          <a:solidFill>
            <a:srgbClr val="D2EEE9"/>
          </a:solidFill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9"/>
          <p:cNvSpPr txBox="1"/>
          <p:nvPr/>
        </p:nvSpPr>
        <p:spPr>
          <a:xfrm>
            <a:off x="684900" y="343806"/>
            <a:ext cx="5649159" cy="3366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23F44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23F44"/>
                </a:solidFill>
                <a:latin typeface="Arial"/>
                <a:ea typeface="Arial"/>
                <a:cs typeface="Arial"/>
                <a:sym typeface="Arial"/>
              </a:rPr>
              <a:t>MANAGE</a:t>
            </a:r>
            <a:endParaRPr b="0" i="0" sz="1600" u="none" cap="none" strike="noStrike">
              <a:solidFill>
                <a:srgbClr val="023F4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9"/>
          <p:cNvSpPr txBox="1"/>
          <p:nvPr/>
        </p:nvSpPr>
        <p:spPr>
          <a:xfrm rot="-5400000">
            <a:off x="-173717" y="2626145"/>
            <a:ext cx="1238479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CUSTOMER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9"/>
          <p:cNvSpPr txBox="1"/>
          <p:nvPr/>
        </p:nvSpPr>
        <p:spPr>
          <a:xfrm rot="-5400000">
            <a:off x="-173987" y="5796295"/>
            <a:ext cx="1256111" cy="46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COMMS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TOUCH POITNS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9"/>
          <p:cNvPicPr preferRelativeResize="0"/>
          <p:nvPr/>
        </p:nvPicPr>
        <p:blipFill rotWithShape="1">
          <a:blip r:embed="rId3">
            <a:alphaModFix/>
          </a:blip>
          <a:srcRect b="0" l="0" r="3929" t="0"/>
          <a:stretch/>
        </p:blipFill>
        <p:spPr>
          <a:xfrm>
            <a:off x="684900" y="1859177"/>
            <a:ext cx="11374354" cy="1379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4">
            <a:alphaModFix/>
          </a:blip>
          <a:srcRect b="3219" l="53718" r="0" t="0"/>
          <a:stretch/>
        </p:blipFill>
        <p:spPr>
          <a:xfrm>
            <a:off x="7544199" y="5642844"/>
            <a:ext cx="4647801" cy="797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55106" y="5556412"/>
            <a:ext cx="5560094" cy="96998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9"/>
          <p:cNvSpPr txBox="1"/>
          <p:nvPr/>
        </p:nvSpPr>
        <p:spPr>
          <a:xfrm>
            <a:off x="11016149" y="51116"/>
            <a:ext cx="903450" cy="276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1- 30 DAYS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11016149" y="5324125"/>
            <a:ext cx="961159" cy="40010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E=event trigger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T= time trigger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1222026" y="6255074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3081231" y="6239909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7544199" y="6255074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8936335" y="6255074"/>
            <a:ext cx="1163137" cy="4001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Delivered for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restricted accounts</a:t>
            </a:r>
            <a:endParaRPr b="0" i="0" sz="1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223237" y="4745250"/>
            <a:ext cx="4156258" cy="276997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D2EEE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Please note: Customer interactions may occur in any order</a:t>
            </a:r>
            <a:endParaRPr b="0" i="1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839416" y="1310336"/>
            <a:ext cx="6050211" cy="261608"/>
          </a:xfrm>
          <a:prstGeom prst="rect">
            <a:avLst/>
          </a:prstGeom>
          <a:solidFill>
            <a:srgbClr val="4E7F7C"/>
          </a:solidFill>
          <a:ln cap="flat" cmpd="sng" w="19050">
            <a:solidFill>
              <a:srgbClr val="4E7F7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TRANSACT 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7035764" y="1310336"/>
            <a:ext cx="4941544" cy="261608"/>
          </a:xfrm>
          <a:prstGeom prst="rect">
            <a:avLst/>
          </a:prstGeom>
          <a:solidFill>
            <a:srgbClr val="4E7F7C"/>
          </a:solidFill>
          <a:ln cap="flat" cmpd="sng" w="19050">
            <a:solidFill>
              <a:srgbClr val="4E7F7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SAVE</a:t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9"/>
          <p:cNvSpPr txBox="1"/>
          <p:nvPr/>
        </p:nvSpPr>
        <p:spPr>
          <a:xfrm>
            <a:off x="214691" y="99440"/>
            <a:ext cx="4327465" cy="215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ACQUISITION &amp; ONBOARDING CUSTOMER JOURNEY</a:t>
            </a:r>
            <a:endParaRPr b="1" i="0" sz="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741203" y="83828"/>
            <a:ext cx="293370" cy="259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Stone, Olivia</dc:creator>
</cp:coreProperties>
</file>